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38" r:id="rId2"/>
    <p:sldId id="939" r:id="rId3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33373-7BF7-4F03-B835-8176F93F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D62538-C585-4C33-916B-043DA0837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DDAC6C-2CCA-405D-8DF9-D7001747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1D8797-3B83-42B2-BE92-A49B955D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29B1F-45EE-4375-9F32-056BAD88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60AC8-F761-4616-B0A4-AC4771EB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5C6045-D289-404E-90A9-F705F0B26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A32C4-69DB-4133-99A1-0CB03EBF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7F4C70-1418-424C-8236-DB4BE89F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317504-47E1-4967-A7E8-35DEF227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39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4B3FEA-2F14-444F-8ED8-DE1E0CCBF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155052-AC7D-4096-B97F-2DB83A6AF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DD76A-4792-43B8-9C9F-705AF131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C0380F-D7DB-4845-B560-7D1BB146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4A805B-0604-4A12-8A02-2BFBED36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7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9C2AF-0D81-46D6-BE53-577398F7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FABE5-ECC3-4B68-B726-702C78FE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FA26B1-D3E2-4543-AD1A-D97112E2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0B385C-73A7-4F61-846C-A3A3E34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CABD0-5926-41C2-A29E-0D4A681D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7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011CA6-497F-4211-8126-17A325A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6F3387-E576-4354-BA50-44F5BF86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54E904-37FB-4210-99F5-FDF0C809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5AB5CB-646C-4017-855E-BC2A3F45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72B3E2-2F84-433E-9C34-AA923D62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91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44668-60DE-4F51-A8E4-E1691CC0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A9A913-9ED0-4F50-AA56-BCCA0F345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15E575-5A51-488D-ABC9-B4EA6168A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BD23BB-B19A-4E6D-8759-034BE471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88A6D8-D245-49A9-8014-F73F92D0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1C03FC-1F1E-41A6-BDA1-6860B286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55B5-0251-4C46-AE83-75C0F64A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74C33D-84B8-4F38-A4A2-84ACE1920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A7F37F-8DCC-4046-B6CE-778A5948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11236D5-CD2B-4703-8FFD-D1AF6A8B5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8519C7-CBFD-4AD1-BB27-D52FEE594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513C66A-2257-4F45-BBBF-998A599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5058D56-CE43-43CF-B536-A0562F18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451AAC-05E1-466F-9419-3C442F33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7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44468-67D0-4DD2-B2FD-BB1F0835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0726E2-CC45-4255-A76D-64673E03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5A6884-EFFD-457D-8C0B-597257F8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490B52-02D6-41AA-9FC3-47F1FF1B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3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4B1984-B116-447D-8621-F0FC3BE3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EF9F3A-5B5E-4376-A6F4-C6953C7D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527B5-EEEF-4352-BBE1-CCFDB9F5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49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74BD8-1B7B-4E80-93E6-1D0879A2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FC4DC4-A477-4AA0-9D68-E724761A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3201E5-F4C7-4C63-9388-17D73F9E2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05BF5F-A963-4E6E-85EB-AA6CA86F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E1E075-F8A4-4CD9-ACEE-27737044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4F496E-D86D-4680-9ABA-FFF92D03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7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B46E2-4759-4E5E-94BA-3BD32736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331B24-8FDA-48F4-9779-E78E348F3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C514E7-B682-4678-B8AE-EAA666B77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FE649C-2A4E-47F6-918E-459CEAC0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E633A-9654-4222-9D2C-99FEA4AC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C0FA65-8640-4B4E-9FA5-511D1D0D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2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D8894D-C767-4ED7-ADC0-5491898E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F857BC-8B03-4ECF-AFE0-E146DE79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9BAF98-8E2D-482B-AD1D-973A36B82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64B5-F50D-4047-B6CB-258052842EEC}" type="datetimeFigureOut">
              <a:rPr kumimoji="1" lang="ja-JP" altLang="en-US" smtClean="0"/>
              <a:t>2018/9/14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7403A-56A8-40AA-AEEF-4D8E0B3C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092945-1613-450E-AF10-B2F7A5A10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7EE8-0897-4165-9D41-089CBF24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07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02C2E-EAC0-4403-80D2-B5CA0EA27966}"/>
              </a:ext>
            </a:extLst>
          </p:cNvPr>
          <p:cNvSpPr/>
          <p:nvPr/>
        </p:nvSpPr>
        <p:spPr>
          <a:xfrm>
            <a:off x="5954601" y="1459394"/>
            <a:ext cx="641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A</a:t>
            </a:r>
            <a:r>
              <a:rPr lang="ja-JP" altLang="en-US" sz="1200" dirty="0"/>
              <a:t>さんは、「どのようなイメージをもつか？」</a:t>
            </a:r>
            <a:endParaRPr lang="en-US" altLang="ja-JP" sz="1200" dirty="0"/>
          </a:p>
          <a:p>
            <a:r>
              <a:rPr lang="ja-JP" altLang="en-US" sz="1200" dirty="0"/>
              <a:t>　　　　　「自分に照らし合わせるとどのようなことが考えられるか？」</a:t>
            </a:r>
            <a:endParaRPr lang="en-US" altLang="ja-JP" sz="1200" dirty="0"/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8B67AF59-5C5D-437B-A8C9-C88B31335561}"/>
              </a:ext>
            </a:extLst>
          </p:cNvPr>
          <p:cNvSpPr txBox="1">
            <a:spLocks/>
          </p:cNvSpPr>
          <p:nvPr/>
        </p:nvSpPr>
        <p:spPr>
          <a:xfrm>
            <a:off x="360157" y="354821"/>
            <a:ext cx="5943585" cy="553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u="sng" dirty="0"/>
              <a:t>9/14</a:t>
            </a:r>
            <a:r>
              <a:rPr lang="ja-JP" altLang="en-US" sz="1400" u="sng" dirty="0"/>
              <a:t>　</a:t>
            </a:r>
            <a:r>
              <a:rPr lang="ja-JP" altLang="en-US" sz="4000" u="sng" dirty="0"/>
              <a:t>第</a:t>
            </a:r>
            <a:r>
              <a:rPr lang="en-US" altLang="ja-JP" sz="4000" u="sng" dirty="0"/>
              <a:t>18</a:t>
            </a:r>
            <a:r>
              <a:rPr lang="ja-JP" altLang="en-US" sz="4000" u="sng" dirty="0"/>
              <a:t>回カラーサークル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AE2241-5921-47AC-9211-A64E6AF6BBCC}"/>
              </a:ext>
            </a:extLst>
          </p:cNvPr>
          <p:cNvSpPr/>
          <p:nvPr/>
        </p:nvSpPr>
        <p:spPr>
          <a:xfrm>
            <a:off x="437716" y="5397364"/>
            <a:ext cx="4707152" cy="1200329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/>
              <a:t>アロマ石鹸</a:t>
            </a:r>
            <a:endParaRPr lang="en-US" altLang="ja-JP" sz="1200" dirty="0"/>
          </a:p>
          <a:p>
            <a:r>
              <a:rPr lang="ja-JP" altLang="en-US" sz="1200" dirty="0"/>
              <a:t>「黄色」カモミール。寝つき、癇癪、イライラ、不安解消。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「水色」ムスクマウロウ。ムスク（麝香）ジャコウの香りがする。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「緑色」ティーツリー。頭をスッキリ冷静な状態にする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30BC1F-65A5-43B0-B830-1A86D3823FCD}"/>
              </a:ext>
            </a:extLst>
          </p:cNvPr>
          <p:cNvSpPr/>
          <p:nvPr/>
        </p:nvSpPr>
        <p:spPr>
          <a:xfrm>
            <a:off x="734000" y="1791887"/>
            <a:ext cx="441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目的　自分の価値観や考え方を分析し、</a:t>
            </a:r>
            <a:endParaRPr lang="en-US" altLang="ja-JP" sz="1400" dirty="0"/>
          </a:p>
          <a:p>
            <a:r>
              <a:rPr lang="ja-JP" altLang="en-US" sz="1400" dirty="0"/>
              <a:t>　　　他者からフィードバックを得ることで深める</a:t>
            </a:r>
            <a:endParaRPr lang="en-US" altLang="ja-JP" sz="14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85167E0-0E18-49E4-A8B8-0DEC8A27BF67}"/>
              </a:ext>
            </a:extLst>
          </p:cNvPr>
          <p:cNvSpPr/>
          <p:nvPr/>
        </p:nvSpPr>
        <p:spPr>
          <a:xfrm>
            <a:off x="1353993" y="1088743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カラータイプカードを使ったカードワーク</a:t>
            </a:r>
            <a:endParaRPr lang="en-US" altLang="ja-JP" sz="1400" dirty="0"/>
          </a:p>
          <a:p>
            <a:r>
              <a:rPr lang="ja-JP" altLang="en-US" sz="1400" dirty="0"/>
              <a:t>「カードで語る価値観ワーク」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FA31C42-992C-4D5D-9498-56C5679D14FD}"/>
              </a:ext>
            </a:extLst>
          </p:cNvPr>
          <p:cNvSpPr/>
          <p:nvPr/>
        </p:nvSpPr>
        <p:spPr>
          <a:xfrm>
            <a:off x="5477936" y="1735677"/>
            <a:ext cx="931906" cy="11295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531DDCE-2D7E-4583-980D-50BDD9C20D1E}"/>
              </a:ext>
            </a:extLst>
          </p:cNvPr>
          <p:cNvCxnSpPr>
            <a:cxnSpLocks/>
          </p:cNvCxnSpPr>
          <p:nvPr/>
        </p:nvCxnSpPr>
        <p:spPr>
          <a:xfrm>
            <a:off x="5358244" y="2564638"/>
            <a:ext cx="0" cy="4033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E4DC90-B50C-4378-9219-A9EC3AA80C05}"/>
              </a:ext>
            </a:extLst>
          </p:cNvPr>
          <p:cNvSpPr/>
          <p:nvPr/>
        </p:nvSpPr>
        <p:spPr>
          <a:xfrm>
            <a:off x="6652376" y="241579"/>
            <a:ext cx="5134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 　　　　　 </a:t>
            </a:r>
            <a:r>
              <a:rPr lang="ja-JP" altLang="en-US" sz="1200" dirty="0"/>
              <a:t>第２（金）</a:t>
            </a:r>
            <a:r>
              <a:rPr lang="en-US" altLang="ja-JP" sz="1200" dirty="0"/>
              <a:t>10:00~11:30   </a:t>
            </a:r>
            <a:r>
              <a:rPr lang="ja-JP" altLang="en-US" sz="1200" dirty="0"/>
              <a:t>　　</a:t>
            </a:r>
            <a:endParaRPr lang="en-US" altLang="ja-JP" sz="1200" dirty="0"/>
          </a:p>
          <a:p>
            <a:r>
              <a:rPr lang="en-US" altLang="ja-JP" sz="1200" u="sng" dirty="0"/>
              <a:t>10/12</a:t>
            </a:r>
            <a:r>
              <a:rPr lang="ja-JP" altLang="en-US" sz="1200" u="sng" dirty="0"/>
              <a:t>（和室）</a:t>
            </a:r>
            <a:r>
              <a:rPr lang="en-US" altLang="ja-JP" sz="1200" u="sng" dirty="0"/>
              <a:t>11/9</a:t>
            </a:r>
            <a:r>
              <a:rPr lang="ja-JP" altLang="en-US" sz="1200" u="sng" dirty="0"/>
              <a:t>（</a:t>
            </a:r>
            <a:r>
              <a:rPr lang="en-US" altLang="ja-JP" sz="1200" u="sng" dirty="0"/>
              <a:t>23</a:t>
            </a:r>
            <a:r>
              <a:rPr lang="ja-JP" altLang="en-US" sz="1200" u="sng" dirty="0"/>
              <a:t>準備室。終了後ランチ忘年会）</a:t>
            </a:r>
            <a:r>
              <a:rPr lang="en-US" altLang="ja-JP" sz="1200" u="sng" dirty="0"/>
              <a:t>2019/1/11(204)</a:t>
            </a:r>
            <a:r>
              <a:rPr lang="ja-JP" altLang="en-US" sz="1200" dirty="0"/>
              <a:t>　　　　　　　　　　　</a:t>
            </a:r>
          </a:p>
        </p:txBody>
      </p:sp>
      <p:pic>
        <p:nvPicPr>
          <p:cNvPr id="4" name="図 3" descr="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6A22B23-EC53-4CB1-837B-6039CF71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1" y="2704874"/>
            <a:ext cx="4343038" cy="244295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090B57-9436-4E4D-9B8A-825E577B2485}"/>
              </a:ext>
            </a:extLst>
          </p:cNvPr>
          <p:cNvSpPr/>
          <p:nvPr/>
        </p:nvSpPr>
        <p:spPr>
          <a:xfrm>
            <a:off x="6754959" y="950706"/>
            <a:ext cx="4814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グループで順番を決め、</a:t>
            </a:r>
            <a:r>
              <a:rPr lang="en-US" altLang="ja-JP" sz="1200" dirty="0"/>
              <a:t>A</a:t>
            </a:r>
            <a:r>
              <a:rPr lang="ja-JP" altLang="en-US" sz="1200" dirty="0" err="1"/>
              <a:t>さんに</a:t>
            </a:r>
            <a:r>
              <a:rPr lang="ja-JP" altLang="en-US" sz="1200" dirty="0"/>
              <a:t>語ってもらいたいと思うキワードのカードを他の方、各自１枚選ぶ。</a:t>
            </a:r>
            <a:endParaRPr lang="en-US" altLang="ja-JP" sz="12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19FB66C-0720-490E-A2D0-AC14068C754F}"/>
              </a:ext>
            </a:extLst>
          </p:cNvPr>
          <p:cNvSpPr/>
          <p:nvPr/>
        </p:nvSpPr>
        <p:spPr>
          <a:xfrm>
            <a:off x="5477936" y="2917750"/>
            <a:ext cx="969373" cy="1202855"/>
          </a:xfrm>
          <a:prstGeom prst="roundRect">
            <a:avLst>
              <a:gd name="adj" fmla="val 26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06EF24D-08FB-47C8-A86C-8272B1EEA6A2}"/>
              </a:ext>
            </a:extLst>
          </p:cNvPr>
          <p:cNvSpPr/>
          <p:nvPr/>
        </p:nvSpPr>
        <p:spPr>
          <a:xfrm>
            <a:off x="5477936" y="4184886"/>
            <a:ext cx="953331" cy="1202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6D5F987-2203-4E44-B4EB-B9DD2022827D}"/>
              </a:ext>
            </a:extLst>
          </p:cNvPr>
          <p:cNvSpPr/>
          <p:nvPr/>
        </p:nvSpPr>
        <p:spPr>
          <a:xfrm>
            <a:off x="7035336" y="2104410"/>
            <a:ext cx="4472331" cy="30777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私は、この言葉にこのようなイメージをもっています</a:t>
            </a:r>
            <a:endParaRPr lang="en-US" altLang="ja-JP" sz="14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0B2602E-6FFB-4A62-88FD-79F1EEAF005B}"/>
              </a:ext>
            </a:extLst>
          </p:cNvPr>
          <p:cNvSpPr/>
          <p:nvPr/>
        </p:nvSpPr>
        <p:spPr>
          <a:xfrm>
            <a:off x="7035336" y="2685709"/>
            <a:ext cx="4472331" cy="523220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このカードの良い面を発揮している例として、こんな場面（人）が思い浮かびます。</a:t>
            </a:r>
            <a:endParaRPr lang="en-US" altLang="ja-JP" sz="1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12AF5B-E249-43F5-8FBA-C59CDD42AD74}"/>
              </a:ext>
            </a:extLst>
          </p:cNvPr>
          <p:cNvSpPr/>
          <p:nvPr/>
        </p:nvSpPr>
        <p:spPr>
          <a:xfrm>
            <a:off x="7062609" y="3482451"/>
            <a:ext cx="4572976" cy="523220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このカードの悪い面が出ている例として、こんな場面（人）が思い浮かびます。</a:t>
            </a:r>
            <a:endParaRPr lang="en-US" altLang="ja-JP" sz="14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995190B-E2AD-4E8F-9BA2-2919204A2A69}"/>
              </a:ext>
            </a:extLst>
          </p:cNvPr>
          <p:cNvSpPr/>
          <p:nvPr/>
        </p:nvSpPr>
        <p:spPr>
          <a:xfrm>
            <a:off x="7062609" y="4339011"/>
            <a:ext cx="4572976" cy="523220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今私が関わっている課題や状状況において、</a:t>
            </a:r>
            <a:endParaRPr lang="en-US" altLang="ja-JP" sz="1400" dirty="0"/>
          </a:p>
          <a:p>
            <a:r>
              <a:rPr lang="ja-JP" altLang="en-US" sz="1400" dirty="0"/>
              <a:t>この言葉はこのような意味を持っています。</a:t>
            </a:r>
            <a:endParaRPr lang="en-US" altLang="ja-JP" sz="14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AADFA6A-1E57-46C4-801B-1B76F465BE3E}"/>
              </a:ext>
            </a:extLst>
          </p:cNvPr>
          <p:cNvSpPr/>
          <p:nvPr/>
        </p:nvSpPr>
        <p:spPr>
          <a:xfrm>
            <a:off x="6652376" y="5397363"/>
            <a:ext cx="5393443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/>
              <a:t>フィードバックは、「要点」をまとめて、曲げずにそのまま伝えましょう。</a:t>
            </a:r>
            <a:endParaRPr lang="en-US" altLang="ja-JP" sz="1200" dirty="0"/>
          </a:p>
          <a:p>
            <a:r>
              <a:rPr lang="ja-JP" altLang="en-US" sz="1200" dirty="0"/>
              <a:t>「あなたはこの言葉にこのようなイメージをもっていて・・・良い面・・・</a:t>
            </a:r>
            <a:endParaRPr lang="en-US" altLang="ja-JP" sz="1200" dirty="0"/>
          </a:p>
          <a:p>
            <a:r>
              <a:rPr lang="ja-JP" altLang="en-US" sz="1200" dirty="0"/>
              <a:t>悪い面・・・課題や状況にこのような意味を持っていると感じているのですね」など</a:t>
            </a:r>
            <a:r>
              <a:rPr lang="ja-JP" altLang="en-US" sz="1200" dirty="0">
                <a:solidFill>
                  <a:srgbClr val="FF0000"/>
                </a:solidFill>
              </a:rPr>
              <a:t>質問形</a:t>
            </a:r>
            <a:r>
              <a:rPr lang="ja-JP" altLang="en-US" sz="1200" dirty="0"/>
              <a:t>で伝えるとよい。</a:t>
            </a:r>
            <a:endParaRPr lang="en-US" altLang="ja-JP" sz="1200" dirty="0"/>
          </a:p>
          <a:p>
            <a:r>
              <a:rPr lang="ja-JP" altLang="en-US" sz="1200" dirty="0"/>
              <a:t>相手が</a:t>
            </a:r>
            <a:r>
              <a:rPr lang="ja-JP" altLang="en-US" sz="1200" dirty="0">
                <a:solidFill>
                  <a:srgbClr val="FF0000"/>
                </a:solidFill>
              </a:rPr>
              <a:t>言いたかったこと</a:t>
            </a:r>
            <a:r>
              <a:rPr lang="ja-JP" altLang="en-US" sz="1200" dirty="0"/>
              <a:t>と合っているか、</a:t>
            </a:r>
            <a:r>
              <a:rPr lang="ja-JP" altLang="en-US" sz="1200" dirty="0">
                <a:solidFill>
                  <a:srgbClr val="FF0000"/>
                </a:solidFill>
              </a:rPr>
              <a:t>一致</a:t>
            </a:r>
            <a:r>
              <a:rPr lang="ja-JP" altLang="en-US" sz="1200" dirty="0"/>
              <a:t>しているか、確認していくイメージです。</a:t>
            </a:r>
            <a:endParaRPr lang="en-US" altLang="ja-JP" sz="120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BCFB3885-2E65-4223-9711-6A2D7DB2B29E}"/>
              </a:ext>
            </a:extLst>
          </p:cNvPr>
          <p:cNvSpPr/>
          <p:nvPr/>
        </p:nvSpPr>
        <p:spPr>
          <a:xfrm>
            <a:off x="5493979" y="5439329"/>
            <a:ext cx="953331" cy="1202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FA44709-F8D0-45AB-9F98-BD8282EC6934}"/>
              </a:ext>
            </a:extLst>
          </p:cNvPr>
          <p:cNvSpPr/>
          <p:nvPr/>
        </p:nvSpPr>
        <p:spPr>
          <a:xfrm>
            <a:off x="7638752" y="4886407"/>
            <a:ext cx="3416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各カード、選んだ人がフィードバックをする。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FEF16D-BF6B-4942-BD72-53DD4F811AF3}"/>
              </a:ext>
            </a:extLst>
          </p:cNvPr>
          <p:cNvCxnSpPr>
            <a:cxnSpLocks/>
          </p:cNvCxnSpPr>
          <p:nvPr/>
        </p:nvCxnSpPr>
        <p:spPr>
          <a:xfrm>
            <a:off x="310383" y="2564638"/>
            <a:ext cx="5047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C0F62D2-FF32-4581-AF3E-AA0BF4503160}"/>
              </a:ext>
            </a:extLst>
          </p:cNvPr>
          <p:cNvCxnSpPr>
            <a:cxnSpLocks/>
          </p:cNvCxnSpPr>
          <p:nvPr/>
        </p:nvCxnSpPr>
        <p:spPr>
          <a:xfrm>
            <a:off x="6409844" y="2274371"/>
            <a:ext cx="604069" cy="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9A55F1FC-7E42-46F1-86AA-43DE9F8A3E90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409842" y="2300447"/>
            <a:ext cx="625494" cy="409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34467445-8654-4A1C-ABEE-8FC6637DD51E}"/>
              </a:ext>
            </a:extLst>
          </p:cNvPr>
          <p:cNvCxnSpPr>
            <a:cxnSpLocks/>
            <a:stCxn id="16" idx="3"/>
            <a:endCxn id="21" idx="1"/>
          </p:cNvCxnSpPr>
          <p:nvPr/>
        </p:nvCxnSpPr>
        <p:spPr>
          <a:xfrm>
            <a:off x="6409842" y="2300447"/>
            <a:ext cx="652767" cy="144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11340D48-C9DA-441C-A59B-7AC6864F2F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6409842" y="2300447"/>
            <a:ext cx="652767" cy="2300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2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AE2241-5921-47AC-9211-A64E6AF6BBCC}"/>
              </a:ext>
            </a:extLst>
          </p:cNvPr>
          <p:cNvSpPr/>
          <p:nvPr/>
        </p:nvSpPr>
        <p:spPr>
          <a:xfrm>
            <a:off x="3483453" y="3492433"/>
            <a:ext cx="8553038" cy="1569660"/>
          </a:xfrm>
          <a:prstGeom prst="rect">
            <a:avLst/>
          </a:prstGeom>
          <a:ln w="25400">
            <a:solidFill>
              <a:srgbClr val="13EDE3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「水色」ムスクマウロウ。</a:t>
            </a:r>
            <a:endParaRPr lang="en-US" altLang="ja-JP" sz="2400" dirty="0"/>
          </a:p>
          <a:p>
            <a:r>
              <a:rPr lang="ja-JP" altLang="en-US" sz="2400" dirty="0"/>
              <a:t>エキゾチックな香りで、人を惹きつける魅力的な香りがする</a:t>
            </a:r>
            <a:endParaRPr lang="en-US" altLang="ja-JP" sz="2400" dirty="0"/>
          </a:p>
          <a:p>
            <a:r>
              <a:rPr lang="ja-JP" altLang="en-US" sz="2400" dirty="0"/>
              <a:t>コスモスのような形状の葉パからムスク（麝香）ジャコウの香りがする。</a:t>
            </a:r>
            <a:endParaRPr lang="en-US" altLang="ja-JP" sz="2400" dirty="0"/>
          </a:p>
        </p:txBody>
      </p:sp>
      <p:pic>
        <p:nvPicPr>
          <p:cNvPr id="9" name="図 8" descr="花, 植物, 屋外, 草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57EDFCF-B360-4FF3-91B2-1DA3EE3D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3" y="972292"/>
            <a:ext cx="2891973" cy="1868915"/>
          </a:xfrm>
          <a:prstGeom prst="rect">
            <a:avLst/>
          </a:prstGeom>
        </p:spPr>
      </p:pic>
      <p:pic>
        <p:nvPicPr>
          <p:cNvPr id="22" name="図 21" descr="花, 植物, 木, 屋外 が含まれている画像&#10;&#10;非常に高い精度で生成された説明">
            <a:extLst>
              <a:ext uri="{FF2B5EF4-FFF2-40B4-BE49-F238E27FC236}">
                <a16:creationId xmlns:a16="http://schemas.microsoft.com/office/drawing/2014/main" id="{A85D28FA-9BCF-4147-ABB7-CE420E89E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5" y="3072809"/>
            <a:ext cx="2964721" cy="1721974"/>
          </a:xfrm>
          <a:prstGeom prst="rect">
            <a:avLst/>
          </a:prstGeom>
        </p:spPr>
      </p:pic>
      <p:pic>
        <p:nvPicPr>
          <p:cNvPr id="24" name="図 23" descr="植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BDA9BA6-F2F4-4317-99DF-8D4C949BB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" y="4969901"/>
            <a:ext cx="2964721" cy="183161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D0BE74E-23AD-40E5-8291-5342D15693C1}"/>
              </a:ext>
            </a:extLst>
          </p:cNvPr>
          <p:cNvSpPr/>
          <p:nvPr/>
        </p:nvSpPr>
        <p:spPr>
          <a:xfrm>
            <a:off x="3243685" y="5648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/>
              <a:t>アロマ（石鹸）精油</a:t>
            </a:r>
            <a:endParaRPr lang="en-US" altLang="ja-JP" sz="36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2D3036-1B42-4ACD-B418-44DB276C2BE6}"/>
              </a:ext>
            </a:extLst>
          </p:cNvPr>
          <p:cNvSpPr/>
          <p:nvPr/>
        </p:nvSpPr>
        <p:spPr>
          <a:xfrm>
            <a:off x="3483453" y="717560"/>
            <a:ext cx="8553038" cy="2677656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/>
              <a:t>「</a:t>
            </a:r>
            <a:r>
              <a:rPr lang="ja-JP" altLang="en-US" sz="2400" dirty="0"/>
              <a:t>黄色」カモミール。別名「高貴な花」青リンゴのような甘酸っぱい香り。寝つき、癇癪、イライラ、不安解消。</a:t>
            </a:r>
            <a:endParaRPr lang="en-US" altLang="ja-JP" sz="2400" dirty="0"/>
          </a:p>
          <a:p>
            <a:r>
              <a:rPr lang="ja-JP" altLang="en-US" sz="2400" dirty="0"/>
              <a:t>・ヨーロッパでは「女性と子どものための精油」と呼ばれている。</a:t>
            </a:r>
            <a:endParaRPr lang="en-US" altLang="ja-JP" sz="2400" dirty="0"/>
          </a:p>
          <a:p>
            <a:r>
              <a:rPr lang="ja-JP" altLang="en-US" sz="2400" dirty="0"/>
              <a:t>・欧米では、イライラや不安を解消、心地よくすること　　からカウンセリングの治療薬にも使われる。</a:t>
            </a:r>
            <a:endParaRPr lang="en-US" altLang="ja-JP" sz="2400" dirty="0"/>
          </a:p>
          <a:p>
            <a:r>
              <a:rPr lang="ja-JP" altLang="en-US" sz="2400" dirty="0"/>
              <a:t>・古代エジプトでは神経系の病を治す秘薬として用いていた</a:t>
            </a:r>
            <a:endParaRPr lang="en-US" altLang="ja-JP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9764B4-0D47-44B2-80E1-F270E9A3DE82}"/>
              </a:ext>
            </a:extLst>
          </p:cNvPr>
          <p:cNvSpPr/>
          <p:nvPr/>
        </p:nvSpPr>
        <p:spPr>
          <a:xfrm>
            <a:off x="3483453" y="5182430"/>
            <a:ext cx="8553038" cy="1569660"/>
          </a:xfrm>
          <a:prstGeom prst="rect">
            <a:avLst/>
          </a:prstGeom>
          <a:ln w="25400">
            <a:solidFill>
              <a:schemeClr val="accent6">
                <a:lumMod val="75000"/>
                <a:alpha val="96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「緑色」ティーツリー（オーストリア原産のキ）</a:t>
            </a:r>
            <a:endParaRPr lang="en-US" altLang="ja-JP" sz="2400" dirty="0"/>
          </a:p>
          <a:p>
            <a:r>
              <a:rPr lang="ja-JP" altLang="en-US" sz="2400" dirty="0"/>
              <a:t>清涼感のあるスッキリとした香りで、頭をスッキリ冷静な状態にする。こんにちは、強力な抗菌力があるので、風邪や花粉症対策、ニキビケア、掃除など幅広い用途で使える。</a:t>
            </a:r>
          </a:p>
        </p:txBody>
      </p:sp>
    </p:spTree>
    <p:extLst>
      <p:ext uri="{BB962C8B-B14F-4D97-AF65-F5344CB8AC3E}">
        <p14:creationId xmlns:p14="http://schemas.microsoft.com/office/powerpoint/2010/main" val="3299063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421</Words>
  <Application>Microsoft Office PowerPoint</Application>
  <PresentationFormat>ワイド画面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原美保子</dc:creator>
  <cp:lastModifiedBy>原美保子</cp:lastModifiedBy>
  <cp:revision>21</cp:revision>
  <cp:lastPrinted>2018-09-13T15:22:31Z</cp:lastPrinted>
  <dcterms:created xsi:type="dcterms:W3CDTF">2018-09-13T09:04:13Z</dcterms:created>
  <dcterms:modified xsi:type="dcterms:W3CDTF">2018-09-13T22:16:56Z</dcterms:modified>
</cp:coreProperties>
</file>